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63" r:id="rId2"/>
    <p:sldId id="264" r:id="rId3"/>
    <p:sldId id="265" r:id="rId4"/>
    <p:sldId id="266" r:id="rId5"/>
    <p:sldId id="268" r:id="rId6"/>
    <p:sldId id="258" r:id="rId7"/>
    <p:sldId id="259" r:id="rId8"/>
    <p:sldId id="256" r:id="rId9"/>
    <p:sldId id="257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4659"/>
  </p:normalViewPr>
  <p:slideViewPr>
    <p:cSldViewPr snapToGrid="0" snapToObjects="1">
      <p:cViewPr varScale="1">
        <p:scale>
          <a:sx n="113" d="100"/>
          <a:sy n="113" d="100"/>
        </p:scale>
        <p:origin x="14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21:57:4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5330,'-4'2'166,"-1"0"-1,1 0 0,-1-1 0,0 1 1,0-1-1,1 0 0,-1-1 0,0 1 1,0-1-1,0 0 0,-7-1 0,-18 2 270,-13 15 46,37-13-469,1 0 1,0-1-1,-1 0 1,0 0 0,0 0-1,1-1 1,-9 1-1,10-1-113,-3 0-94,8-4-1624,9-3 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21:57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134 159 6579,'-91'-72'0,"53"27"-16,33 11 64,17 26-64,11 16-672,23 10-49,22 7-95,8 7-241,16-4-479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21:57:4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0 5330,'-4'2'166,"-1"0"-1,1 0 0,-1-1 0,0 1 1,0-1-1,1 0 0,-1-1 0,0 1 1,0-1-1,0 0 0,-7-1 0,-18 2 270,-13 15 46,37-13-469,1 0 1,0-1-1,-1 0 1,0 0 0,0 0-1,1-1 1,-9 1-1,10-1-113,-3 0-94,8-4-1624,9-3 87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5T21:57:50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134 159 6579,'-91'-72'0,"53"27"-16,33 11 64,17 26-64,11 16-672,23 10-49,22 7-95,8 7-241,16-4-479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9B7884-3919-1446-AA11-429B39ACEA5E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5B168-9719-984C-8F69-7AD7BDC78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39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75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8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3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5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2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4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600B-431C-564B-A372-5FB6940AF258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3B17C-CF7F-3C41-92C7-6224FC709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1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ris.deRoux@colostate.edu" TargetMode="Externa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236378-637C-B52E-9CD7-1DEEE1A6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500" b="1" dirty="0">
                <a:latin typeface="+mn-lt"/>
              </a:rPr>
              <a:t>BZ350 Recitation Week 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BD2D8A-5CF5-D389-FB49-DC4198B3C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597944"/>
            <a:ext cx="3886200" cy="3263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u="sng" dirty="0"/>
              <a:t>T.A. info:</a:t>
            </a:r>
          </a:p>
          <a:p>
            <a:pPr marL="0" indent="0">
              <a:buNone/>
            </a:pPr>
            <a:r>
              <a:rPr lang="en-US" sz="2400" dirty="0"/>
              <a:t>Chris deRoux (day-ROO)</a:t>
            </a:r>
          </a:p>
          <a:p>
            <a:pPr marL="0" indent="0">
              <a:buNone/>
            </a:pPr>
            <a:r>
              <a:rPr lang="en-US" sz="2400" dirty="0"/>
              <a:t>Any/all pronouns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Chris.deRoux@colostate.edu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Office Hours: Every Friday 10AM-12PM in Bio 355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2FE1A-28A6-96F9-29C1-CB4010790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2" y="2597944"/>
            <a:ext cx="3886200" cy="3263504"/>
          </a:xfrm>
        </p:spPr>
        <p:txBody>
          <a:bodyPr/>
          <a:lstStyle/>
          <a:p>
            <a:pPr marL="0" indent="0">
              <a:buNone/>
            </a:pPr>
            <a:r>
              <a:rPr lang="en-US" sz="2700" u="sng" dirty="0"/>
              <a:t>Itinerary: </a:t>
            </a:r>
          </a:p>
          <a:p>
            <a:r>
              <a:rPr lang="en-US" sz="2400" dirty="0"/>
              <a:t>Announcements</a:t>
            </a:r>
          </a:p>
          <a:p>
            <a:r>
              <a:rPr lang="en-US" sz="2400" dirty="0"/>
              <a:t>Linkage Disequilibrium review </a:t>
            </a:r>
          </a:p>
          <a:p>
            <a:r>
              <a:rPr lang="en-US" sz="2400" dirty="0"/>
              <a:t>LD practice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1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7F38-297E-86B3-38FE-0481CFCC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the </a:t>
            </a:r>
            <a:r>
              <a:rPr lang="en-US" dirty="0" err="1"/>
              <a:t>i</a:t>
            </a:r>
            <a:r>
              <a:rPr lang="en-US" dirty="0"/>
              <a:t>-clicker slide with the HWE test demonstration on it :P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1F87-4F33-01CC-8F43-23E4FCC8E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5AE66-F023-416C-69BF-518BCD58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5" y="1849056"/>
            <a:ext cx="8797010" cy="444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5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38257A-C089-BDF8-B498-00F93743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50" dirty="0">
                <a:latin typeface="+mn-lt"/>
              </a:rPr>
              <a:t>Announcements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36991-B8FB-BA78-E279-DD0582AA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Problem Set 7</a:t>
            </a:r>
            <a:r>
              <a:rPr lang="en-US" sz="2400" dirty="0"/>
              <a:t> due Monday after spring break at 9am.</a:t>
            </a:r>
          </a:p>
          <a:p>
            <a:endParaRPr lang="en-US" sz="2400" u="sng" dirty="0"/>
          </a:p>
          <a:p>
            <a:r>
              <a:rPr lang="en-US" sz="2400" u="sng" dirty="0"/>
              <a:t>Genetics in the News</a:t>
            </a:r>
            <a:r>
              <a:rPr lang="en-US" sz="2400" dirty="0"/>
              <a:t>: 5 points extra credit. Email me to claim a slot.</a:t>
            </a:r>
          </a:p>
          <a:p>
            <a:endParaRPr lang="en-US" sz="2400" dirty="0"/>
          </a:p>
          <a:p>
            <a:r>
              <a:rPr lang="en-US" sz="2400" u="sng" dirty="0"/>
              <a:t>Exam 2 is Fri Mar 22 at 9am</a:t>
            </a:r>
            <a:r>
              <a:rPr lang="en-US" sz="2400" dirty="0"/>
              <a:t>. Review materials are posted on Canvas.</a:t>
            </a:r>
          </a:p>
          <a:p>
            <a:endParaRPr lang="en-US" sz="2400" dirty="0"/>
          </a:p>
          <a:p>
            <a:r>
              <a:rPr lang="en-US" sz="2400" u="sng" dirty="0"/>
              <a:t>Evening review session </a:t>
            </a:r>
            <a:r>
              <a:rPr lang="en-US" sz="2400" dirty="0"/>
              <a:t>Thursday Mar 21, 5-6:30pm. Location TBD.</a:t>
            </a:r>
          </a:p>
        </p:txBody>
      </p:sp>
    </p:spTree>
    <p:extLst>
      <p:ext uri="{BB962C8B-B14F-4D97-AF65-F5344CB8AC3E}">
        <p14:creationId xmlns:p14="http://schemas.microsoft.com/office/powerpoint/2010/main" val="216385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38257A-C089-BDF8-B498-00F93743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50" dirty="0">
                <a:latin typeface="+mn-lt"/>
              </a:rPr>
              <a:t>Linkage Disequilibrium Review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36991-B8FB-BA78-E279-DD0582AA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u="sng" dirty="0"/>
              <a:t>Recombination</a:t>
            </a:r>
            <a:r>
              <a:rPr lang="en-US" sz="2400" dirty="0"/>
              <a:t> occurs during meiotic chromosomal crossover </a:t>
            </a:r>
            <a:r>
              <a:rPr lang="en-US" sz="2400" u="sng" dirty="0"/>
              <a:t>AND</a:t>
            </a:r>
            <a:r>
              <a:rPr lang="en-US" sz="2400" dirty="0"/>
              <a:t> during fertilization.</a:t>
            </a:r>
          </a:p>
          <a:p>
            <a:endParaRPr lang="en-US" sz="2400" dirty="0"/>
          </a:p>
          <a:p>
            <a:r>
              <a:rPr lang="en-US" sz="2400" dirty="0"/>
              <a:t>Two or more loci are </a:t>
            </a:r>
            <a:r>
              <a:rPr lang="en-US" sz="2400" u="sng" dirty="0"/>
              <a:t>linked</a:t>
            </a:r>
            <a:r>
              <a:rPr lang="en-US" sz="2400" dirty="0"/>
              <a:t> when disproportionately inherited together without recombination.</a:t>
            </a:r>
          </a:p>
          <a:p>
            <a:endParaRPr lang="en-US" sz="2400" dirty="0"/>
          </a:p>
          <a:p>
            <a:r>
              <a:rPr lang="en-US" sz="2400" u="sng" dirty="0"/>
              <a:t>Linkage disequilibrium</a:t>
            </a:r>
            <a:r>
              <a:rPr lang="en-US" sz="2400" dirty="0"/>
              <a:t> is the population genetics analogue to crossover linkage. </a:t>
            </a:r>
          </a:p>
          <a:p>
            <a:endParaRPr lang="en-US" sz="2400" dirty="0"/>
          </a:p>
          <a:p>
            <a:r>
              <a:rPr lang="en-US" sz="2400" dirty="0"/>
              <a:t>Barriers to population-level recombination include all sources of sexual isolation, incl. geographic barriers, mate preference etc.</a:t>
            </a:r>
          </a:p>
        </p:txBody>
      </p:sp>
    </p:spTree>
    <p:extLst>
      <p:ext uri="{BB962C8B-B14F-4D97-AF65-F5344CB8AC3E}">
        <p14:creationId xmlns:p14="http://schemas.microsoft.com/office/powerpoint/2010/main" val="156339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107F-49EE-A380-F563-EF9F7DB8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latin typeface="+mn-lt"/>
              </a:rPr>
              <a:t>Why is Recombination Common?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 descr="A close up of a green insect&#10;&#10;Description automatically generated">
            <a:extLst>
              <a:ext uri="{FF2B5EF4-FFF2-40B4-BE49-F238E27FC236}">
                <a16:creationId xmlns:a16="http://schemas.microsoft.com/office/drawing/2014/main" id="{4EC62EF6-AAF3-5464-17A1-6E2C9F251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79" y="1657938"/>
            <a:ext cx="8815387" cy="469206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8496B8-ED58-464D-A81C-ABDB848DDC30}"/>
                  </a:ext>
                </a:extLst>
              </p14:cNvPr>
              <p14:cNvContentPartPr/>
              <p14:nvPr/>
            </p14:nvContentPartPr>
            <p14:xfrm>
              <a:off x="6569533" y="3992467"/>
              <a:ext cx="72720" cy="16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8496B8-ED58-464D-A81C-ABDB848DDC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0533" y="3983467"/>
                <a:ext cx="903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46B0B6-BD1E-CE87-D32C-370CADB2CA6E}"/>
                  </a:ext>
                </a:extLst>
              </p14:cNvPr>
              <p14:cNvContentPartPr/>
              <p14:nvPr/>
            </p14:nvContentPartPr>
            <p14:xfrm>
              <a:off x="5765653" y="4473427"/>
              <a:ext cx="114480" cy="57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46B0B6-BD1E-CE87-D32C-370CADB2CA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6653" y="4464427"/>
                <a:ext cx="132120" cy="7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13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362CA-12EA-9B2C-42EA-CDA93F5B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8EB1-D53D-3176-AD80-8F21AE69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9" y="161661"/>
            <a:ext cx="7886700" cy="1325563"/>
          </a:xfrm>
        </p:spPr>
        <p:txBody>
          <a:bodyPr/>
          <a:lstStyle/>
          <a:p>
            <a:r>
              <a:rPr lang="en-US" sz="4400" dirty="0">
                <a:latin typeface="+mn-lt"/>
              </a:rPr>
              <a:t>Why </a:t>
            </a:r>
            <a:r>
              <a:rPr lang="en-US" dirty="0">
                <a:latin typeface="+mn-lt"/>
              </a:rPr>
              <a:t>have males evolved many times independently</a:t>
            </a:r>
            <a:r>
              <a:rPr lang="en-US" sz="4400" dirty="0">
                <a:latin typeface="+mn-lt"/>
              </a:rPr>
              <a:t>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57FCF5E-FD48-F56B-5617-F69F08306092}"/>
                  </a:ext>
                </a:extLst>
              </p14:cNvPr>
              <p14:cNvContentPartPr/>
              <p14:nvPr/>
            </p14:nvContentPartPr>
            <p14:xfrm>
              <a:off x="6569533" y="3992467"/>
              <a:ext cx="72720" cy="16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57FCF5E-FD48-F56B-5617-F69F083060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0533" y="3983467"/>
                <a:ext cx="903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887765-B9E5-5409-BA55-B36EAC9EA11A}"/>
                  </a:ext>
                </a:extLst>
              </p14:cNvPr>
              <p14:cNvContentPartPr/>
              <p14:nvPr/>
            </p14:nvContentPartPr>
            <p14:xfrm>
              <a:off x="5765653" y="4473427"/>
              <a:ext cx="114480" cy="57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887765-B9E5-5409-BA55-B36EAC9EA1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56653" y="4464427"/>
                <a:ext cx="132120" cy="75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7957C-8202-E11C-4FE2-BBBE107ED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79" y="5872750"/>
            <a:ext cx="7886700" cy="87683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Dioecious males occupy finite niche and bear no young.</a:t>
            </a:r>
          </a:p>
          <a:p>
            <a:r>
              <a:rPr lang="en-US" dirty="0"/>
              <a:t>Females must produce twice as many young to compensate.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7C2D756-A01D-D49A-F7D9-33F2B437D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762934"/>
              </p:ext>
            </p:extLst>
          </p:nvPr>
        </p:nvGraphicFramePr>
        <p:xfrm>
          <a:off x="1" y="1443612"/>
          <a:ext cx="9144000" cy="433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7010169" imgH="3324161" progId="AcroExch.Document.DC">
                  <p:embed/>
                </p:oleObj>
              </mc:Choice>
              <mc:Fallback>
                <p:oleObj name="Acrobat Document" r:id="rId6" imgW="7010169" imgH="332416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" y="1443612"/>
                        <a:ext cx="9144000" cy="4335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80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964363"/>
            <a:ext cx="83711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True or False. Population subdivisions can result in both linkage disequilibrium AND deviations from HW equilibrium.</a:t>
            </a:r>
          </a:p>
        </p:txBody>
      </p:sp>
    </p:spTree>
    <p:extLst>
      <p:ext uri="{BB962C8B-B14F-4D97-AF65-F5344CB8AC3E}">
        <p14:creationId xmlns:p14="http://schemas.microsoft.com/office/powerpoint/2010/main" val="117202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81000" y="2943767"/>
          <a:ext cx="8309200" cy="3568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2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3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3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48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39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837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399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39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032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9480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39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745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399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399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4362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Population 1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Population 2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Mixed Population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92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 locus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92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Allele Frequencies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0.80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0.80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9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0.80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0.80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627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922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Diploid Genotype Frequencies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0.64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0.04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0.04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0.64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9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9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0.04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0.64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0.64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0.04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627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922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Haploid Genotype Frequencies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0.16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0.16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0.16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9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0.64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0.04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0.34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9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0.04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0.64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0.34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9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0.16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0.16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0.16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81000" y="311220"/>
            <a:ext cx="83711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Recall that mixing two populations that are in HW equilibrium can result in a population that is NOT in HW equilibrium (the </a:t>
            </a:r>
            <a:r>
              <a:rPr lang="en-US" sz="2000" dirty="0" err="1"/>
              <a:t>Wahlund</a:t>
            </a:r>
            <a:r>
              <a:rPr lang="en-US" sz="2000" dirty="0"/>
              <a:t> Effect). But what about linkage disequilibrium?</a:t>
            </a:r>
            <a:endParaRPr lang="is-IS" sz="2000" dirty="0"/>
          </a:p>
          <a:p>
            <a:endParaRPr lang="is-IS" sz="2000" dirty="0"/>
          </a:p>
          <a:p>
            <a:pPr marL="457200" indent="-457200">
              <a:buFont typeface="Arial" charset="0"/>
              <a:buChar char="•"/>
            </a:pPr>
            <a:r>
              <a:rPr lang="is-IS" sz="2000" dirty="0"/>
              <a:t>Is population 1 in linkage disequilibrium? Population 2? The mixed population?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155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964363"/>
            <a:ext cx="83711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True or False. If two genes are both in Hardy-Weinberg equilibrium in a given population, that means there will be no linkage disequilibrium between them (i.e., D = 0).</a:t>
            </a:r>
          </a:p>
        </p:txBody>
      </p:sp>
    </p:spTree>
    <p:extLst>
      <p:ext uri="{BB962C8B-B14F-4D97-AF65-F5344CB8AC3E}">
        <p14:creationId xmlns:p14="http://schemas.microsoft.com/office/powerpoint/2010/main" val="8434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311220"/>
            <a:ext cx="83711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For each of the following populations</a:t>
            </a:r>
            <a:r>
              <a:rPr lang="is-IS" sz="2000" dirty="0"/>
              <a:t>…</a:t>
            </a:r>
          </a:p>
          <a:p>
            <a:endParaRPr lang="is-IS" sz="2000" dirty="0"/>
          </a:p>
          <a:p>
            <a:pPr marL="457200" indent="-457200">
              <a:buFont typeface="Arial" charset="0"/>
              <a:buChar char="•"/>
            </a:pPr>
            <a:r>
              <a:rPr lang="is-IS" sz="2000" dirty="0"/>
              <a:t>Is the population in HW Equilibrium for the A locus? For the B locus?</a:t>
            </a:r>
          </a:p>
          <a:p>
            <a:pPr marL="457200" indent="-457200">
              <a:buFont typeface="Arial" charset="0"/>
              <a:buChar char="•"/>
            </a:pPr>
            <a:endParaRPr lang="is-IS" sz="2000" dirty="0"/>
          </a:p>
          <a:p>
            <a:pPr marL="457200" indent="-457200">
              <a:buFont typeface="Arial" charset="0"/>
              <a:buChar char="•"/>
            </a:pPr>
            <a:r>
              <a:rPr lang="is-IS" sz="2000" dirty="0"/>
              <a:t>Is the population in linkage equilibrium? Calculate D.</a:t>
            </a:r>
          </a:p>
          <a:p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638703"/>
              </p:ext>
            </p:extLst>
          </p:nvPr>
        </p:nvGraphicFramePr>
        <p:xfrm>
          <a:off x="515711" y="2587171"/>
          <a:ext cx="8101692" cy="3335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5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39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39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74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39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29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390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390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5132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74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9390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227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9390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390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Population 1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Population 2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effectLst/>
                        </a:rPr>
                        <a:t>Population 3</a:t>
                      </a:r>
                      <a:endParaRPr lang="en-US" sz="1600" b="1" i="0" u="sng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B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A locus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 locus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Allele Frequencies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0.50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Diploid Genotype Frequencies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Haploid Genotype Frequencies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0.10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0.40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0.00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0.40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0.00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0.25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 dirty="0">
                          <a:effectLst/>
                        </a:rPr>
                        <a:t>0.10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0.50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85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</TotalTime>
  <Words>557</Words>
  <Application>Microsoft Office PowerPoint</Application>
  <PresentationFormat>On-screen Show (4:3)</PresentationFormat>
  <Paragraphs>233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Adobe Acrobat Document</vt:lpstr>
      <vt:lpstr>BZ350 Recitation Week 8</vt:lpstr>
      <vt:lpstr>Announcements</vt:lpstr>
      <vt:lpstr>Linkage Disequilibrium Review</vt:lpstr>
      <vt:lpstr>Why is Recombination Common?</vt:lpstr>
      <vt:lpstr>Why have males evolved many times independently?</vt:lpstr>
      <vt:lpstr>PowerPoint Presentation</vt:lpstr>
      <vt:lpstr>PowerPoint Presentation</vt:lpstr>
      <vt:lpstr>PowerPoint Presentation</vt:lpstr>
      <vt:lpstr>PowerPoint Presentation</vt:lpstr>
      <vt:lpstr>Here’s the i-clicker slide with the HWE test demonstration on it :P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Sloan,Dan</dc:creator>
  <cp:lastModifiedBy>deRoux,Chris</cp:lastModifiedBy>
  <cp:revision>21</cp:revision>
  <dcterms:created xsi:type="dcterms:W3CDTF">2016-03-07T21:45:19Z</dcterms:created>
  <dcterms:modified xsi:type="dcterms:W3CDTF">2024-03-05T22:32:49Z</dcterms:modified>
</cp:coreProperties>
</file>